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12192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ExtraBold" panose="020B0606030504020204" pitchFamily="34" charset="0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36038A-7A16-865D-67C6-2ECAF8A93616}" name="Brittney Sundquist" initials="BS" userId="S::brittney@consumerdirect.com::2bf54852-3140-47b5-9030-58f43a907daf" providerId="AD"/>
  <p188:author id="{BAE4A492-2755-54CC-9D99-DDF02D5AE978}" name="Gabriella  Marzola" initials="GM" userId="S::gmarzola@consumerdirect.com::25b776ab-894b-4919-a656-b3e42bfdadf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D3F5"/>
    <a:srgbClr val="FFC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50"/>
    <p:restoredTop sz="94641"/>
  </p:normalViewPr>
  <p:slideViewPr>
    <p:cSldViewPr snapToGrid="0" snapToObjects="1">
      <p:cViewPr>
        <p:scale>
          <a:sx n="150" d="100"/>
          <a:sy n="150" d="100"/>
        </p:scale>
        <p:origin x="2448" y="1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335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-632302" y="302046"/>
            <a:ext cx="12440349" cy="97889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7767"/>
              </a:lnSpc>
              <a:buNone/>
            </a:pPr>
            <a:r>
              <a:rPr lang="en-US" sz="6800" b="1" kern="0" spc="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SmartCredit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-608644" y="1278114"/>
            <a:ext cx="12392736" cy="29356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2284"/>
              </a:lnSpc>
              <a:buNone/>
            </a:pPr>
            <a:r>
              <a:rPr lang="en-US" sz="2000" kern="0" spc="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Product Features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-608644" y="6339386"/>
            <a:ext cx="12392736" cy="2718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lnSpc>
                <a:spcPts val="2170"/>
              </a:lnSpc>
              <a:buNone/>
            </a:pPr>
            <a:r>
              <a:rPr lang="en-US" sz="1900" kern="0" spc="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August 2022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11839740" y="303980"/>
            <a:ext cx="169711" cy="34653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800"/>
              </a:lnSpc>
              <a:buNone/>
            </a:pPr>
            <a:r>
              <a:rPr lang="en-US" sz="2000" b="1" kern="0" spc="0" dirty="0">
                <a:solidFill>
                  <a:srgbClr val="E6FA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®</a:t>
            </a:r>
            <a:endParaRPr lang="en-US" dirty="0"/>
          </a:p>
        </p:txBody>
      </p:sp>
      <p:pic>
        <p:nvPicPr>
          <p:cNvPr id="18" name="Picture 17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EE3440C0-7815-D15D-2230-77BFCF375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CA2B16C5-2D76-C50E-E2F2-D5F77F911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183" y="182308"/>
            <a:ext cx="4737411" cy="979650"/>
          </a:xfrm>
          <a:prstGeom prst="rect">
            <a:avLst/>
          </a:prstGeom>
        </p:spPr>
      </p:pic>
      <p:sp>
        <p:nvSpPr>
          <p:cNvPr id="21" name="Object 4">
            <a:extLst>
              <a:ext uri="{FF2B5EF4-FFF2-40B4-BE49-F238E27FC236}">
                <a16:creationId xmlns:a16="http://schemas.microsoft.com/office/drawing/2014/main" id="{4DBD47E3-2B1F-E213-EAFA-DDC0AA222E7D}"/>
              </a:ext>
            </a:extLst>
          </p:cNvPr>
          <p:cNvSpPr/>
          <p:nvPr/>
        </p:nvSpPr>
        <p:spPr>
          <a:xfrm>
            <a:off x="8810203" y="1147094"/>
            <a:ext cx="2706624" cy="3908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Product Features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29D59D9F-AD9D-4F73-45E7-A8006AE16115}"/>
              </a:ext>
            </a:extLst>
          </p:cNvPr>
          <p:cNvSpPr/>
          <p:nvPr/>
        </p:nvSpPr>
        <p:spPr>
          <a:xfrm>
            <a:off x="8810203" y="6322910"/>
            <a:ext cx="2706624" cy="3908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endParaRPr 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95077" y="0"/>
            <a:ext cx="3999850" cy="6956355"/>
          </a:xfrm>
          <a:prstGeom prst="rect">
            <a:avLst/>
          </a:prstGeom>
          <a:solidFill>
            <a:srgbClr val="57D3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4571" y="0"/>
            <a:ext cx="76181" cy="1295076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380752" y="447563"/>
            <a:ext cx="7665878" cy="3684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Money Manager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837490" y="2790127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6" name="Object 5"/>
          <p:cNvSpPr/>
          <p:nvPr/>
        </p:nvSpPr>
        <p:spPr>
          <a:xfrm>
            <a:off x="5113646" y="2720642"/>
            <a:ext cx="6255200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Easily link bank, investment, loan, and credit card accounts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4837490" y="3381154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8" name="Object 7"/>
          <p:cNvSpPr/>
          <p:nvPr/>
        </p:nvSpPr>
        <p:spPr>
          <a:xfrm>
            <a:off x="5113646" y="3314496"/>
            <a:ext cx="5346474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 instant statements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4837490" y="3975008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0" name="Object 9"/>
          <p:cNvSpPr/>
          <p:nvPr/>
        </p:nvSpPr>
        <p:spPr>
          <a:xfrm>
            <a:off x="4837490" y="4580380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1" name="Object 10"/>
          <p:cNvSpPr/>
          <p:nvPr/>
        </p:nvSpPr>
        <p:spPr>
          <a:xfrm>
            <a:off x="4837490" y="5162716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2" name="Object 11"/>
          <p:cNvSpPr/>
          <p:nvPr/>
        </p:nvSpPr>
        <p:spPr>
          <a:xfrm>
            <a:off x="4837490" y="5749876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3" name="Object 12"/>
          <p:cNvSpPr/>
          <p:nvPr/>
        </p:nvSpPr>
        <p:spPr>
          <a:xfrm>
            <a:off x="5113646" y="3908350"/>
            <a:ext cx="7573220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 transactions, payments due, spending trends, and credit utilization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5113646" y="4502204"/>
            <a:ext cx="6634141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Ask questions and resolve problems directly with creditors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5113646" y="5096058"/>
            <a:ext cx="7078996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 alerted of transactions over a specific dollar amount that you set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5113646" y="5689913"/>
            <a:ext cx="7495729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Flag unauthorized transactions with our patent-protected Action buttons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851" y="6552091"/>
            <a:ext cx="952262" cy="132259"/>
          </a:xfrm>
          <a:prstGeom prst="rect">
            <a:avLst/>
          </a:prstGeom>
        </p:spPr>
      </p:pic>
      <p:sp>
        <p:nvSpPr>
          <p:cNvPr id="18" name="Object 17"/>
          <p:cNvSpPr/>
          <p:nvPr/>
        </p:nvSpPr>
        <p:spPr>
          <a:xfrm>
            <a:off x="1047488" y="6351587"/>
            <a:ext cx="10093975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©2022 ConsumerDirect, Inc.® Proprietary and Confidential. All Rights Reserved.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-190452" y="6351587"/>
            <a:ext cx="576918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10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>
            <a:off x="-92313" y="3333448"/>
            <a:ext cx="2221716" cy="2523767"/>
          </a:xfrm>
          <a:prstGeom prst="rect">
            <a:avLst/>
          </a:prstGeom>
          <a:solidFill>
            <a:srgbClr val="2863C5"/>
          </a:solidFill>
        </p:spPr>
      </p:sp>
      <p:sp>
        <p:nvSpPr>
          <p:cNvPr id="21" name="Object 20"/>
          <p:cNvSpPr/>
          <p:nvPr/>
        </p:nvSpPr>
        <p:spPr>
          <a:xfrm>
            <a:off x="952100" y="906079"/>
            <a:ext cx="2354606" cy="5082218"/>
          </a:xfrm>
          <a:prstGeom prst="rect">
            <a:avLst/>
          </a:prstGeom>
          <a:solidFill>
            <a:srgbClr val="57D3FF"/>
          </a:solidFill>
        </p:spPr>
      </p:sp>
      <p:sp>
        <p:nvSpPr>
          <p:cNvPr id="24" name="Object 23"/>
          <p:cNvSpPr/>
          <p:nvPr/>
        </p:nvSpPr>
        <p:spPr>
          <a:xfrm>
            <a:off x="4827968" y="2026532"/>
            <a:ext cx="5738062" cy="34653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800"/>
              </a:lnSpc>
              <a:buNone/>
            </a:pPr>
            <a:r>
              <a:rPr lang="en-US" sz="20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Money in One Place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Picture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F3F9C6-DA1F-FA09-0794-DB6FD845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453" y="979723"/>
            <a:ext cx="2638681" cy="53611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7637140" y="0"/>
            <a:ext cx="4565493" cy="6956355"/>
          </a:xfrm>
          <a:prstGeom prst="rect">
            <a:avLst/>
          </a:prstGeom>
          <a:solidFill>
            <a:srgbClr val="FFBE52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623"/>
            <a:ext cx="76181" cy="1295076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76131" y="431810"/>
            <a:ext cx="7665878" cy="3684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Alerts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850" y="6552091"/>
            <a:ext cx="952262" cy="132259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1047488" y="6351587"/>
            <a:ext cx="10093975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©2022 ConsumerDirect, Inc.® Proprietary and Confidential. All Rights Reserved.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-190452" y="6351587"/>
            <a:ext cx="576918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11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695151" y="3424625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9" name="Object 8"/>
          <p:cNvSpPr/>
          <p:nvPr/>
        </p:nvSpPr>
        <p:spPr>
          <a:xfrm>
            <a:off x="4189952" y="3425315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0" name="Object 9"/>
          <p:cNvSpPr/>
          <p:nvPr/>
        </p:nvSpPr>
        <p:spPr>
          <a:xfrm>
            <a:off x="971307" y="3357967"/>
            <a:ext cx="2943709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accounts and inquiries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4466108" y="3358657"/>
            <a:ext cx="2943709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Monthly credit updates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695151" y="4048889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3" name="Object 12"/>
          <p:cNvSpPr/>
          <p:nvPr/>
        </p:nvSpPr>
        <p:spPr>
          <a:xfrm>
            <a:off x="4189952" y="4048889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4" name="Object 13"/>
          <p:cNvSpPr/>
          <p:nvPr/>
        </p:nvSpPr>
        <p:spPr>
          <a:xfrm>
            <a:off x="971307" y="3982231"/>
            <a:ext cx="2806405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 in account status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4466108" y="3982231"/>
            <a:ext cx="3103511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Money Manager transactions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695151" y="4673153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7" name="Object 16"/>
          <p:cNvSpPr/>
          <p:nvPr/>
        </p:nvSpPr>
        <p:spPr>
          <a:xfrm>
            <a:off x="4189952" y="4673153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8" name="Object 17"/>
          <p:cNvSpPr/>
          <p:nvPr/>
        </p:nvSpPr>
        <p:spPr>
          <a:xfrm>
            <a:off x="695151" y="5297417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9" name="Object 18"/>
          <p:cNvSpPr/>
          <p:nvPr/>
        </p:nvSpPr>
        <p:spPr>
          <a:xfrm>
            <a:off x="971307" y="4606495"/>
            <a:ext cx="2806405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Suspicious activity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Object 19"/>
          <p:cNvSpPr/>
          <p:nvPr/>
        </p:nvSpPr>
        <p:spPr>
          <a:xfrm>
            <a:off x="4466108" y="4606495"/>
            <a:ext cx="2806405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Payments due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971307" y="5230759"/>
            <a:ext cx="2806405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Score improvement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695151" y="2294951"/>
            <a:ext cx="6614203" cy="6665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66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 Alerts to your phone to receive notifications for </a:t>
            </a:r>
          </a:p>
          <a:p>
            <a:pPr algn="l">
              <a:lnSpc>
                <a:spcPts val="266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following: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9980917" y="2902167"/>
            <a:ext cx="2221716" cy="2523767"/>
          </a:xfrm>
          <a:prstGeom prst="rect">
            <a:avLst/>
          </a:prstGeom>
          <a:solidFill>
            <a:srgbClr val="2863C5"/>
          </a:solidFill>
        </p:spPr>
      </p:sp>
      <p:sp>
        <p:nvSpPr>
          <p:cNvPr id="24" name="Object 23"/>
          <p:cNvSpPr/>
          <p:nvPr/>
        </p:nvSpPr>
        <p:spPr>
          <a:xfrm>
            <a:off x="8237038" y="1386171"/>
            <a:ext cx="2278037" cy="4051148"/>
          </a:xfrm>
          <a:prstGeom prst="rect">
            <a:avLst/>
          </a:prstGeom>
          <a:solidFill>
            <a:srgbClr val="FEFEFE"/>
          </a:solidFill>
        </p:spPr>
      </p:sp>
      <p:pic>
        <p:nvPicPr>
          <p:cNvPr id="28" name="Picture 2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B06AF0A-134D-4032-E0A7-4585D5C46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1343" y="1386171"/>
            <a:ext cx="2249798" cy="4245204"/>
          </a:xfrm>
          <a:prstGeom prst="rect">
            <a:avLst/>
          </a:prstGeom>
        </p:spPr>
      </p:pic>
      <p:pic>
        <p:nvPicPr>
          <p:cNvPr id="26" name="Object 25" descr="https://storage.googleapis.com/firebase-beautifulslides-static-assets/images/frames/Apple iPhone 7 Matte Black.8ffc260c3fff2bef7889acdc6b0b5ba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3021" y="489010"/>
            <a:ext cx="3006069" cy="58712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95524" y="0"/>
            <a:ext cx="3999850" cy="6858000"/>
          </a:xfrm>
          <a:prstGeom prst="rect">
            <a:avLst/>
          </a:prstGeom>
          <a:solidFill>
            <a:srgbClr val="57D3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4274" y="0"/>
            <a:ext cx="76181" cy="1466483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380405" y="447563"/>
            <a:ext cx="7868422" cy="3684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$1 MM Family Fraud Insurance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380405" y="1073136"/>
            <a:ext cx="7868422" cy="1985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9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Protection for the Entire Household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851" y="6552091"/>
            <a:ext cx="952262" cy="132259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047488" y="6351587"/>
            <a:ext cx="10093975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©2022 ConsumerDirect, Inc.® Proprietary and Confidential. All Rights Reserved.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-190452" y="6351587"/>
            <a:ext cx="576918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12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-95524" y="2527065"/>
            <a:ext cx="2221716" cy="3028466"/>
          </a:xfrm>
          <a:prstGeom prst="rect">
            <a:avLst/>
          </a:prstGeom>
          <a:solidFill>
            <a:srgbClr val="2863C5"/>
          </a:solidFill>
        </p:spPr>
      </p:sp>
      <p:sp>
        <p:nvSpPr>
          <p:cNvPr id="10" name="Object 9"/>
          <p:cNvSpPr/>
          <p:nvPr/>
        </p:nvSpPr>
        <p:spPr>
          <a:xfrm>
            <a:off x="932054" y="1553426"/>
            <a:ext cx="2247715" cy="3999383"/>
          </a:xfrm>
          <a:prstGeom prst="rect">
            <a:avLst/>
          </a:prstGeom>
          <a:solidFill>
            <a:srgbClr val="FEFEFE"/>
          </a:solidFill>
        </p:spPr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6"/>
          <a:srcRect l="-7281" r="-7281" b="39621"/>
          <a:stretch/>
        </p:blipFill>
        <p:spPr>
          <a:xfrm>
            <a:off x="932054" y="1553426"/>
            <a:ext cx="2247715" cy="3999383"/>
          </a:xfrm>
          <a:prstGeom prst="rect">
            <a:avLst/>
          </a:prstGeom>
        </p:spPr>
      </p:pic>
      <p:pic>
        <p:nvPicPr>
          <p:cNvPr id="12" name="Object 11" descr="https://storage.googleapis.com/firebase-beautifulslides-static-assets/images/frames/Google Pixel.6becbccf9cffdbf81e0d4336feca355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75" y="1028443"/>
            <a:ext cx="2526742" cy="5234334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4847013" y="2818695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4" name="Object 13"/>
          <p:cNvSpPr/>
          <p:nvPr/>
        </p:nvSpPr>
        <p:spPr>
          <a:xfrm>
            <a:off x="5123169" y="2749210"/>
            <a:ext cx="6255200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Zero Deductible, $1 Million Coverage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4847013" y="3419602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6" name="Object 15"/>
          <p:cNvSpPr/>
          <p:nvPr/>
        </p:nvSpPr>
        <p:spPr>
          <a:xfrm>
            <a:off x="5123169" y="3352944"/>
            <a:ext cx="6007195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Bank, savings, brokerage, lines of credit, and credit cards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4847013" y="4023336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8" name="Object 17"/>
          <p:cNvSpPr/>
          <p:nvPr/>
        </p:nvSpPr>
        <p:spPr>
          <a:xfrm>
            <a:off x="4847013" y="5230804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9" name="Object 18"/>
          <p:cNvSpPr/>
          <p:nvPr/>
        </p:nvSpPr>
        <p:spPr>
          <a:xfrm>
            <a:off x="4847013" y="4627070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20" name="Object 19"/>
          <p:cNvSpPr/>
          <p:nvPr/>
        </p:nvSpPr>
        <p:spPr>
          <a:xfrm>
            <a:off x="4847013" y="5834538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21" name="Object 20"/>
          <p:cNvSpPr/>
          <p:nvPr/>
        </p:nvSpPr>
        <p:spPr>
          <a:xfrm>
            <a:off x="5123169" y="3956678"/>
            <a:ext cx="7573220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Out-of-pocket expenses for ID recovery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5123169" y="5164146"/>
            <a:ext cx="7573220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Unsuspected pre-existing identity fraud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5123169" y="4560412"/>
            <a:ext cx="6634141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 reports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bject 23"/>
          <p:cNvSpPr/>
          <p:nvPr/>
        </p:nvSpPr>
        <p:spPr>
          <a:xfrm>
            <a:off x="5123169" y="5767880"/>
            <a:ext cx="6634141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Replacement costs of stolen driver’s license and passport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bject 24"/>
          <p:cNvSpPr/>
          <p:nvPr/>
        </p:nvSpPr>
        <p:spPr>
          <a:xfrm>
            <a:off x="4837490" y="2055100"/>
            <a:ext cx="5738062" cy="34653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800"/>
              </a:lnSpc>
              <a:buNone/>
            </a:pPr>
            <a:r>
              <a:rPr lang="en-US" sz="20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What's Covered: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7637140" y="0"/>
            <a:ext cx="4565501" cy="6956355"/>
          </a:xfrm>
          <a:prstGeom prst="rect">
            <a:avLst/>
          </a:prstGeom>
          <a:solidFill>
            <a:srgbClr val="2863C5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623"/>
            <a:ext cx="76181" cy="1466483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76131" y="431810"/>
            <a:ext cx="7665878" cy="3684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PrivacyMaster</a:t>
            </a:r>
            <a:r>
              <a:rPr lang="en-US" sz="3800" b="1" baseline="30000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®</a:t>
            </a:r>
            <a:endParaRPr lang="en-US" baseline="30000" dirty="0"/>
          </a:p>
        </p:txBody>
      </p:sp>
      <p:sp>
        <p:nvSpPr>
          <p:cNvPr id="5" name="Object 4"/>
          <p:cNvSpPr/>
          <p:nvPr/>
        </p:nvSpPr>
        <p:spPr>
          <a:xfrm>
            <a:off x="476131" y="1057383"/>
            <a:ext cx="7665878" cy="1985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9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Take Back Control of Your Online Privacy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438" y="6552474"/>
            <a:ext cx="952262" cy="131493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047075" y="6351587"/>
            <a:ext cx="10093975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©2022 ConsumerDirect, Inc.® Proprietary and Confidential. All Rights Reserved.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-190865" y="6351587"/>
            <a:ext cx="576918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13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1016627" y="2832434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0" name="Object 9"/>
          <p:cNvSpPr/>
          <p:nvPr/>
        </p:nvSpPr>
        <p:spPr>
          <a:xfrm>
            <a:off x="1285554" y="2739687"/>
            <a:ext cx="5983835" cy="6665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66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 notified when your personal information is found on data broker websites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1009398" y="3968998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2" name="Object 11"/>
          <p:cNvSpPr/>
          <p:nvPr/>
        </p:nvSpPr>
        <p:spPr>
          <a:xfrm>
            <a:off x="1285554" y="3875706"/>
            <a:ext cx="5346474" cy="3332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66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Request the removal of your data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1009398" y="4808922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4" name="Object 13"/>
          <p:cNvSpPr/>
          <p:nvPr/>
        </p:nvSpPr>
        <p:spPr>
          <a:xfrm>
            <a:off x="1285554" y="4710869"/>
            <a:ext cx="6181578" cy="6665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66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Maintain your privacy with active and continual </a:t>
            </a:r>
          </a:p>
          <a:p>
            <a:pPr algn="l">
              <a:lnSpc>
                <a:spcPts val="266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 scanning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10084453" y="2840419"/>
            <a:ext cx="2118188" cy="2523767"/>
          </a:xfrm>
          <a:prstGeom prst="rect">
            <a:avLst/>
          </a:prstGeom>
          <a:solidFill>
            <a:srgbClr val="FFBE52"/>
          </a:solidFill>
        </p:spPr>
      </p:sp>
      <p:sp>
        <p:nvSpPr>
          <p:cNvPr id="16" name="Object 15"/>
          <p:cNvSpPr/>
          <p:nvPr/>
        </p:nvSpPr>
        <p:spPr>
          <a:xfrm>
            <a:off x="8223704" y="1360642"/>
            <a:ext cx="2254657" cy="4009571"/>
          </a:xfrm>
          <a:prstGeom prst="rect">
            <a:avLst/>
          </a:prstGeom>
          <a:solidFill>
            <a:srgbClr val="FEFEFE"/>
          </a:solidFill>
        </p:spPr>
      </p:sp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6"/>
          <a:srcRect t="861" b="26652"/>
          <a:stretch/>
        </p:blipFill>
        <p:spPr>
          <a:xfrm>
            <a:off x="8223704" y="1360642"/>
            <a:ext cx="2254657" cy="4009571"/>
          </a:xfrm>
          <a:prstGeom prst="rect">
            <a:avLst/>
          </a:prstGeom>
        </p:spPr>
      </p:pic>
      <p:pic>
        <p:nvPicPr>
          <p:cNvPr id="18" name="Object 17" descr="https://storage.googleapis.com/firebase-beautifulslides-static-assets/images/frames/Apple iPhone 7 Matte Black.8ffc260c3fff2bef7889acdc6b0b5ba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7613" y="459941"/>
            <a:ext cx="2975218" cy="5810972"/>
          </a:xfrm>
          <a:prstGeom prst="rect">
            <a:avLst/>
          </a:prstGeom>
        </p:spPr>
      </p:pic>
      <p:pic>
        <p:nvPicPr>
          <p:cNvPr id="19" name="Picture 1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A4E539A-2E71-DECA-C14F-11B6F6C731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072" t="-56" r="18749" b="91321"/>
          <a:stretch/>
        </p:blipFill>
        <p:spPr>
          <a:xfrm>
            <a:off x="8786369" y="1360642"/>
            <a:ext cx="1136802" cy="3113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4959142" cy="6858000"/>
          </a:xfrm>
          <a:prstGeom prst="rect">
            <a:avLst/>
          </a:prstGeom>
          <a:solidFill>
            <a:srgbClr val="57D3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438" y="6552091"/>
            <a:ext cx="952262" cy="132259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047075" y="6351587"/>
            <a:ext cx="10093975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©2022 ConsumerDirect, Inc.® Proprietary and Confidential. All Rights Reserved.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-190865" y="6351587"/>
            <a:ext cx="576918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14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0" y="1923569"/>
            <a:ext cx="2221716" cy="2189665"/>
          </a:xfrm>
          <a:prstGeom prst="rect">
            <a:avLst/>
          </a:prstGeom>
          <a:solidFill>
            <a:srgbClr val="2863C5"/>
          </a:solidFill>
        </p:spPr>
      </p:sp>
      <p:sp>
        <p:nvSpPr>
          <p:cNvPr id="7" name="Object 6"/>
          <p:cNvSpPr/>
          <p:nvPr/>
        </p:nvSpPr>
        <p:spPr>
          <a:xfrm>
            <a:off x="635800" y="1940773"/>
            <a:ext cx="3991716" cy="2249274"/>
          </a:xfrm>
          <a:prstGeom prst="rect">
            <a:avLst/>
          </a:prstGeom>
          <a:solidFill>
            <a:srgbClr val="57D3FF"/>
          </a:solidFill>
        </p:spPr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4"/>
          <a:srcRect l="242" r="242" b="28478"/>
          <a:stretch/>
        </p:blipFill>
        <p:spPr>
          <a:xfrm>
            <a:off x="635800" y="1940773"/>
            <a:ext cx="3991716" cy="2249274"/>
          </a:xfrm>
          <a:prstGeom prst="rect">
            <a:avLst/>
          </a:prstGeom>
        </p:spPr>
      </p:pic>
      <p:pic>
        <p:nvPicPr>
          <p:cNvPr id="9" name="Object 8" descr="https://storage.googleapis.com/firebase-beautifulslides-static-assets/images/frames/Thunderbolt Display 27.5fb0db11648e8458e0b2b7039e87905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47" y="1769373"/>
            <a:ext cx="4332916" cy="3319253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5787520" y="2837740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1" name="Object 10"/>
          <p:cNvSpPr/>
          <p:nvPr/>
        </p:nvSpPr>
        <p:spPr>
          <a:xfrm>
            <a:off x="6063676" y="2749210"/>
            <a:ext cx="5983835" cy="6665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66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Instantly compare your credit scores and </a:t>
            </a:r>
          </a:p>
          <a:p>
            <a:pPr algn="l">
              <a:lnSpc>
                <a:spcPts val="266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reports from each bureau in one secure place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5787520" y="3936372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3" name="Object 12"/>
          <p:cNvSpPr/>
          <p:nvPr/>
        </p:nvSpPr>
        <p:spPr>
          <a:xfrm>
            <a:off x="6063676" y="3839401"/>
            <a:ext cx="5346474" cy="999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66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 our printable, PDF formated, easy-to-read, and side-by-side review that is ready for you at any time of the day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9530" y="0"/>
            <a:ext cx="76181" cy="1295076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5425746" y="447563"/>
            <a:ext cx="7665878" cy="3684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3-Bureau Report &amp; Scores</a:t>
            </a:r>
            <a:endParaRPr lang="en-US" dirty="0"/>
          </a:p>
        </p:txBody>
      </p:sp>
      <p:pic>
        <p:nvPicPr>
          <p:cNvPr id="18" name="Object 7" descr="preencoded.png">
            <a:extLst>
              <a:ext uri="{FF2B5EF4-FFF2-40B4-BE49-F238E27FC236}">
                <a16:creationId xmlns:a16="http://schemas.microsoft.com/office/drawing/2014/main" id="{4BAEF587-3F82-54A4-EDB9-F3E82E16C1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" t="65450" r="78485" b="28269"/>
          <a:stretch/>
        </p:blipFill>
        <p:spPr>
          <a:xfrm>
            <a:off x="1266256" y="1977992"/>
            <a:ext cx="853281" cy="1203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7270995" y="-15623"/>
            <a:ext cx="4921005" cy="6873623"/>
          </a:xfrm>
          <a:prstGeom prst="rect">
            <a:avLst/>
          </a:prstGeom>
          <a:solidFill>
            <a:srgbClr val="FFBE52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623"/>
            <a:ext cx="76181" cy="1466483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76131" y="431810"/>
            <a:ext cx="7665878" cy="3684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Smart Credit Report</a:t>
            </a:r>
            <a:r>
              <a:rPr lang="en-US" sz="3800" b="1" baseline="30000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®</a:t>
            </a:r>
            <a:endParaRPr lang="en-US" baseline="30000" dirty="0"/>
          </a:p>
        </p:txBody>
      </p:sp>
      <p:sp>
        <p:nvSpPr>
          <p:cNvPr id="5" name="Object 4"/>
          <p:cNvSpPr/>
          <p:nvPr/>
        </p:nvSpPr>
        <p:spPr>
          <a:xfrm>
            <a:off x="476131" y="1057383"/>
            <a:ext cx="7665878" cy="1985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9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Unlimited Use on Some Plans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851" y="6552091"/>
            <a:ext cx="952262" cy="132259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047488" y="6351587"/>
            <a:ext cx="10093975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©2022 ConsumerDirect, Inc.® Proprietary and Confidential. All Rights Reserved.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-190452" y="6351587"/>
            <a:ext cx="576918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15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10868019" y="1871908"/>
            <a:ext cx="1323982" cy="2232342"/>
          </a:xfrm>
          <a:prstGeom prst="rect">
            <a:avLst/>
          </a:prstGeom>
          <a:solidFill>
            <a:srgbClr val="2863C5"/>
          </a:solidFill>
        </p:spPr>
      </p:sp>
      <p:sp>
        <p:nvSpPr>
          <p:cNvPr id="13" name="Object 12"/>
          <p:cNvSpPr/>
          <p:nvPr/>
        </p:nvSpPr>
        <p:spPr>
          <a:xfrm>
            <a:off x="714196" y="3519352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4" name="Object 13"/>
          <p:cNvSpPr/>
          <p:nvPr/>
        </p:nvSpPr>
        <p:spPr>
          <a:xfrm>
            <a:off x="990352" y="3459389"/>
            <a:ext cx="5579451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Easy advanced view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714196" y="4104249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6" name="Object 15"/>
          <p:cNvSpPr/>
          <p:nvPr/>
        </p:nvSpPr>
        <p:spPr>
          <a:xfrm>
            <a:off x="990352" y="4044782"/>
            <a:ext cx="5346474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Move to different areas of your report with ease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714196" y="4694651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8" name="Object 17"/>
          <p:cNvSpPr/>
          <p:nvPr/>
        </p:nvSpPr>
        <p:spPr>
          <a:xfrm>
            <a:off x="714196" y="5285053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9" name="Object 18"/>
          <p:cNvSpPr/>
          <p:nvPr/>
        </p:nvSpPr>
        <p:spPr>
          <a:xfrm>
            <a:off x="990352" y="4630175"/>
            <a:ext cx="5346474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Take </a:t>
            </a:r>
            <a:r>
              <a:rPr lang="en-US" sz="1500" kern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ction directly from your accounts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Object 19"/>
          <p:cNvSpPr/>
          <p:nvPr/>
        </p:nvSpPr>
        <p:spPr>
          <a:xfrm>
            <a:off x="990352" y="5215568"/>
            <a:ext cx="5346474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 to Money </a:t>
            </a:r>
            <a:r>
              <a:rPr lang="en-US" sz="1500" kern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anager to view transactions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714196" y="2066408"/>
            <a:ext cx="6413960" cy="9998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66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 reports impact your life in meaningful ways. With the Smart Credit Report</a:t>
            </a:r>
            <a:r>
              <a:rPr lang="en-US" sz="1900" kern="0" spc="0" baseline="3000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understanding your credit is simpler than ever.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Picture 22" descr="Graphical user interface, application">
            <a:extLst>
              <a:ext uri="{FF2B5EF4-FFF2-40B4-BE49-F238E27FC236}">
                <a16:creationId xmlns:a16="http://schemas.microsoft.com/office/drawing/2014/main" id="{2FCDE3C8-29DE-3C4C-3EFA-FF6CF1A4CA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694"/>
          <a:stretch/>
        </p:blipFill>
        <p:spPr>
          <a:xfrm>
            <a:off x="7565040" y="1871907"/>
            <a:ext cx="4176858" cy="2253561"/>
          </a:xfrm>
          <a:prstGeom prst="rect">
            <a:avLst/>
          </a:prstGeom>
        </p:spPr>
      </p:pic>
      <p:pic>
        <p:nvPicPr>
          <p:cNvPr id="22" name="Object 8" descr="https://storage.googleapis.com/firebase-beautifulslides-static-assets/images/frames/Thunderbolt Display 27.5fb0db11648e8458e0b2b7039e879051.png">
            <a:extLst>
              <a:ext uri="{FF2B5EF4-FFF2-40B4-BE49-F238E27FC236}">
                <a16:creationId xmlns:a16="http://schemas.microsoft.com/office/drawing/2014/main" id="{E00B2D19-7CEA-516F-8160-DC081DCC37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3972" y="1703480"/>
            <a:ext cx="4332916" cy="33192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14271" cy="6856286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8414FE1E-FA5F-A0BB-E1E5-061325910C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350"/>
          <a:stretch/>
        </p:blipFill>
        <p:spPr>
          <a:xfrm>
            <a:off x="0" y="6333343"/>
            <a:ext cx="12192000" cy="524657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874798C-174A-5650-FC9A-988B2493F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"/>
            <a:ext cx="12192001" cy="64325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5025" y="0"/>
            <a:ext cx="76181" cy="1295076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3131305" y="447563"/>
            <a:ext cx="8971944" cy="3684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Contents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3308991" y="1806322"/>
            <a:ext cx="536927" cy="2392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42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3 -</a:t>
            </a:r>
            <a:endParaRPr lang="en-US" sz="1400" dirty="0"/>
          </a:p>
        </p:txBody>
      </p:sp>
      <p:sp>
        <p:nvSpPr>
          <p:cNvPr id="6" name="Object 5"/>
          <p:cNvSpPr/>
          <p:nvPr/>
        </p:nvSpPr>
        <p:spPr>
          <a:xfrm>
            <a:off x="3773841" y="1837346"/>
            <a:ext cx="3605621" cy="206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99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Asset Guidelines &amp; Confidentiality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3311967" y="2413240"/>
            <a:ext cx="536927" cy="2392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42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4 -</a:t>
            </a:r>
            <a:endParaRPr lang="en-US" sz="1400" dirty="0"/>
          </a:p>
        </p:txBody>
      </p:sp>
      <p:sp>
        <p:nvSpPr>
          <p:cNvPr id="8" name="Object 7"/>
          <p:cNvSpPr/>
          <p:nvPr/>
        </p:nvSpPr>
        <p:spPr>
          <a:xfrm>
            <a:off x="3821454" y="2437642"/>
            <a:ext cx="3409098" cy="206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99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How to Save &amp; Use Images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3311967" y="3032359"/>
            <a:ext cx="536927" cy="2392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42"/>
              </a:lnSpc>
              <a:buNone/>
            </a:pPr>
            <a:r>
              <a:rPr lang="en-US" sz="1400" b="1" kern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5 -</a:t>
            </a:r>
            <a:endParaRPr lang="en-US" sz="1400" dirty="0"/>
          </a:p>
        </p:txBody>
      </p:sp>
      <p:sp>
        <p:nvSpPr>
          <p:cNvPr id="10" name="Object 9"/>
          <p:cNvSpPr/>
          <p:nvPr/>
        </p:nvSpPr>
        <p:spPr>
          <a:xfrm>
            <a:off x="3821454" y="3047089"/>
            <a:ext cx="3409098" cy="206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99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SmartCredit</a:t>
            </a:r>
            <a:r>
              <a:rPr lang="en-US" sz="1400" b="1" kern="0" spc="0" baseline="3000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®</a:t>
            </a: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Overview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3915701" y="3702811"/>
            <a:ext cx="2180299" cy="2175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13"/>
              </a:lnSpc>
              <a:buNone/>
            </a:pPr>
            <a:r>
              <a:rPr lang="en-US" sz="1500" b="1" kern="0" spc="0" dirty="0">
                <a:solidFill>
                  <a:srgbClr val="57D3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Products &amp; Features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3308991" y="4376090"/>
            <a:ext cx="536927" cy="2392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42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6 -</a:t>
            </a:r>
            <a:endParaRPr lang="en-US" sz="1400" dirty="0"/>
          </a:p>
        </p:txBody>
      </p:sp>
      <p:sp>
        <p:nvSpPr>
          <p:cNvPr id="14" name="Object 13"/>
          <p:cNvSpPr/>
          <p:nvPr/>
        </p:nvSpPr>
        <p:spPr>
          <a:xfrm>
            <a:off x="3780388" y="4392605"/>
            <a:ext cx="3409098" cy="206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ts val="1599"/>
              </a:lnSpc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ScoreBoost</a:t>
            </a:r>
            <a:r>
              <a:rPr lang="en-US" b="1" baseline="30000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™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3308991" y="4996697"/>
            <a:ext cx="537076" cy="2392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42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7 -</a:t>
            </a:r>
            <a:endParaRPr lang="en-US" sz="1400" dirty="0"/>
          </a:p>
        </p:txBody>
      </p:sp>
      <p:sp>
        <p:nvSpPr>
          <p:cNvPr id="16" name="Object 15"/>
          <p:cNvSpPr/>
          <p:nvPr/>
        </p:nvSpPr>
        <p:spPr>
          <a:xfrm>
            <a:off x="3773841" y="5013064"/>
            <a:ext cx="3408949" cy="206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99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ScoreTracker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3308991" y="5584272"/>
            <a:ext cx="537076" cy="2392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42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8 -</a:t>
            </a:r>
            <a:endParaRPr lang="en-US" sz="1400" dirty="0"/>
          </a:p>
        </p:txBody>
      </p:sp>
      <p:sp>
        <p:nvSpPr>
          <p:cNvPr id="18" name="Object 17"/>
          <p:cNvSpPr/>
          <p:nvPr/>
        </p:nvSpPr>
        <p:spPr>
          <a:xfrm>
            <a:off x="7416215" y="3686593"/>
            <a:ext cx="537076" cy="2501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42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12 - </a:t>
            </a:r>
            <a:endParaRPr lang="en-US" sz="1400" dirty="0"/>
          </a:p>
        </p:txBody>
      </p:sp>
      <p:sp>
        <p:nvSpPr>
          <p:cNvPr id="19" name="Object 18"/>
          <p:cNvSpPr/>
          <p:nvPr/>
        </p:nvSpPr>
        <p:spPr>
          <a:xfrm>
            <a:off x="3780537" y="5602127"/>
            <a:ext cx="3408949" cy="206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99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ScoreBuilder</a:t>
            </a:r>
            <a:r>
              <a:rPr lang="en-US" sz="1400" b="1" kern="0" spc="0" baseline="3000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®</a:t>
            </a:r>
            <a:endParaRPr lang="en-US" baseline="30000" dirty="0"/>
          </a:p>
        </p:txBody>
      </p:sp>
      <p:sp>
        <p:nvSpPr>
          <p:cNvPr id="20" name="Object 19"/>
          <p:cNvSpPr/>
          <p:nvPr/>
        </p:nvSpPr>
        <p:spPr>
          <a:xfrm>
            <a:off x="7936705" y="3708465"/>
            <a:ext cx="3408949" cy="206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99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$1MM Fraud Insurance</a:t>
            </a:r>
            <a:endParaRPr lang="en-US" dirty="0"/>
          </a:p>
        </p:txBody>
      </p:sp>
      <p:sp>
        <p:nvSpPr>
          <p:cNvPr id="21" name="Object 20"/>
          <p:cNvSpPr/>
          <p:nvPr/>
        </p:nvSpPr>
        <p:spPr>
          <a:xfrm>
            <a:off x="7406693" y="1800965"/>
            <a:ext cx="537076" cy="2501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42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9 -</a:t>
            </a:r>
            <a:endParaRPr lang="en-US" sz="1400" dirty="0"/>
          </a:p>
        </p:txBody>
      </p:sp>
      <p:sp>
        <p:nvSpPr>
          <p:cNvPr id="22" name="Object 21"/>
          <p:cNvSpPr/>
          <p:nvPr/>
        </p:nvSpPr>
        <p:spPr>
          <a:xfrm>
            <a:off x="7416215" y="4370733"/>
            <a:ext cx="537076" cy="2501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42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13 - </a:t>
            </a:r>
            <a:endParaRPr lang="en-US" sz="1400" dirty="0"/>
          </a:p>
        </p:txBody>
      </p:sp>
      <p:sp>
        <p:nvSpPr>
          <p:cNvPr id="23" name="Object 22"/>
          <p:cNvSpPr/>
          <p:nvPr/>
        </p:nvSpPr>
        <p:spPr>
          <a:xfrm>
            <a:off x="7936705" y="1822838"/>
            <a:ext cx="3681950" cy="206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99"/>
              </a:lnSpc>
              <a:buNone/>
            </a:pPr>
            <a:r>
              <a:rPr lang="en-US" sz="1400" b="1" kern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Taking Action</a:t>
            </a: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on Negative Accounts</a:t>
            </a:r>
            <a:endParaRPr lang="en-US" dirty="0"/>
          </a:p>
        </p:txBody>
      </p:sp>
      <p:sp>
        <p:nvSpPr>
          <p:cNvPr id="24" name="Object 23"/>
          <p:cNvSpPr/>
          <p:nvPr/>
        </p:nvSpPr>
        <p:spPr>
          <a:xfrm>
            <a:off x="7946228" y="4392457"/>
            <a:ext cx="3408949" cy="206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99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PrivacyMaster</a:t>
            </a:r>
            <a:r>
              <a:rPr lang="en-US" sz="1400" b="1" kern="0" spc="0" baseline="3000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®</a:t>
            </a:r>
            <a:endParaRPr lang="en-US" baseline="30000" dirty="0"/>
          </a:p>
        </p:txBody>
      </p:sp>
      <p:sp>
        <p:nvSpPr>
          <p:cNvPr id="25" name="Object 24"/>
          <p:cNvSpPr/>
          <p:nvPr/>
        </p:nvSpPr>
        <p:spPr>
          <a:xfrm>
            <a:off x="7406693" y="2407883"/>
            <a:ext cx="537076" cy="2501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42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10 -</a:t>
            </a:r>
            <a:endParaRPr lang="en-US" sz="1400" dirty="0"/>
          </a:p>
        </p:txBody>
      </p:sp>
      <p:sp>
        <p:nvSpPr>
          <p:cNvPr id="26" name="Object 25"/>
          <p:cNvSpPr/>
          <p:nvPr/>
        </p:nvSpPr>
        <p:spPr>
          <a:xfrm>
            <a:off x="7416215" y="4991191"/>
            <a:ext cx="537076" cy="2501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42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14 -</a:t>
            </a:r>
            <a:endParaRPr lang="en-US" sz="1400" dirty="0"/>
          </a:p>
        </p:txBody>
      </p:sp>
      <p:sp>
        <p:nvSpPr>
          <p:cNvPr id="27" name="Object 26"/>
          <p:cNvSpPr/>
          <p:nvPr/>
        </p:nvSpPr>
        <p:spPr>
          <a:xfrm>
            <a:off x="7422762" y="5578915"/>
            <a:ext cx="537076" cy="2501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42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15 -</a:t>
            </a:r>
            <a:endParaRPr lang="en-US" sz="1400" dirty="0"/>
          </a:p>
        </p:txBody>
      </p:sp>
      <p:sp>
        <p:nvSpPr>
          <p:cNvPr id="28" name="Object 27"/>
          <p:cNvSpPr/>
          <p:nvPr/>
        </p:nvSpPr>
        <p:spPr>
          <a:xfrm>
            <a:off x="7936705" y="2436451"/>
            <a:ext cx="3408949" cy="206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99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Money Manager</a:t>
            </a:r>
            <a:endParaRPr lang="en-US" dirty="0"/>
          </a:p>
        </p:txBody>
      </p:sp>
      <p:sp>
        <p:nvSpPr>
          <p:cNvPr id="29" name="Object 28"/>
          <p:cNvSpPr/>
          <p:nvPr/>
        </p:nvSpPr>
        <p:spPr>
          <a:xfrm>
            <a:off x="7936705" y="5013064"/>
            <a:ext cx="3408949" cy="206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99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3-Bureau Report &amp; Scores</a:t>
            </a:r>
            <a:endParaRPr lang="en-US" dirty="0"/>
          </a:p>
        </p:txBody>
      </p:sp>
      <p:sp>
        <p:nvSpPr>
          <p:cNvPr id="30" name="Object 29"/>
          <p:cNvSpPr/>
          <p:nvPr/>
        </p:nvSpPr>
        <p:spPr>
          <a:xfrm>
            <a:off x="7943252" y="5607483"/>
            <a:ext cx="3408949" cy="206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99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Smart Credit Report</a:t>
            </a:r>
            <a:r>
              <a:rPr lang="en-US" sz="1400" b="1" kern="0" spc="0" baseline="3000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® </a:t>
            </a: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 </a:t>
            </a:r>
            <a:endParaRPr lang="en-US" dirty="0"/>
          </a:p>
        </p:txBody>
      </p:sp>
      <p:sp>
        <p:nvSpPr>
          <p:cNvPr id="31" name="Object 30"/>
          <p:cNvSpPr/>
          <p:nvPr/>
        </p:nvSpPr>
        <p:spPr>
          <a:xfrm>
            <a:off x="7406693" y="3026854"/>
            <a:ext cx="537076" cy="2501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942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11 -</a:t>
            </a:r>
            <a:endParaRPr lang="en-US" sz="1400" dirty="0"/>
          </a:p>
        </p:txBody>
      </p:sp>
      <p:sp>
        <p:nvSpPr>
          <p:cNvPr id="32" name="Object 31"/>
          <p:cNvSpPr/>
          <p:nvPr/>
        </p:nvSpPr>
        <p:spPr>
          <a:xfrm>
            <a:off x="7936705" y="3045899"/>
            <a:ext cx="3408949" cy="20652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99"/>
              </a:lnSpc>
              <a:buNone/>
            </a:pPr>
            <a:r>
              <a:rPr lang="en-US" sz="1400" b="1" kern="0" spc="0" dirty="0">
                <a:solidFill>
                  <a:srgbClr val="2863C5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Alerts</a:t>
            </a:r>
            <a:endParaRPr lang="en-US" dirty="0"/>
          </a:p>
        </p:txBody>
      </p:sp>
      <p:pic>
        <p:nvPicPr>
          <p:cNvPr id="33" name="Object 3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850" y="6552091"/>
            <a:ext cx="952262" cy="132259"/>
          </a:xfrm>
          <a:prstGeom prst="rect">
            <a:avLst/>
          </a:prstGeom>
        </p:spPr>
      </p:pic>
      <p:sp>
        <p:nvSpPr>
          <p:cNvPr id="34" name="Object 33"/>
          <p:cNvSpPr/>
          <p:nvPr/>
        </p:nvSpPr>
        <p:spPr>
          <a:xfrm>
            <a:off x="1047488" y="6376754"/>
            <a:ext cx="10093975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©2022 ConsumerDirect, Inc.® Proprietary and Confidential. All Rights Reserved.</a:t>
            </a:r>
            <a:endParaRPr lang="en-US" dirty="0"/>
          </a:p>
        </p:txBody>
      </p:sp>
      <p:sp>
        <p:nvSpPr>
          <p:cNvPr id="35" name="Object 34"/>
          <p:cNvSpPr/>
          <p:nvPr/>
        </p:nvSpPr>
        <p:spPr>
          <a:xfrm>
            <a:off x="-190452" y="6351587"/>
            <a:ext cx="478911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2</a:t>
            </a:r>
            <a:endParaRPr lang="en-US" dirty="0"/>
          </a:p>
        </p:txBody>
      </p:sp>
      <p:pic>
        <p:nvPicPr>
          <p:cNvPr id="37" name="Picture 36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EDF6C80D-DFE9-992F-3308-AE0FFB185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093" y="-1"/>
            <a:ext cx="2667117" cy="6865951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14C14CD-E8B6-22E7-12B8-D7DC72FD042B}"/>
              </a:ext>
            </a:extLst>
          </p:cNvPr>
          <p:cNvCxnSpPr>
            <a:cxnSpLocks/>
          </p:cNvCxnSpPr>
          <p:nvPr/>
        </p:nvCxnSpPr>
        <p:spPr>
          <a:xfrm>
            <a:off x="3464990" y="3811577"/>
            <a:ext cx="450711" cy="0"/>
          </a:xfrm>
          <a:prstGeom prst="line">
            <a:avLst/>
          </a:prstGeom>
          <a:ln w="22225">
            <a:solidFill>
              <a:srgbClr val="5CD3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48B8D55-88E7-48F6-48AC-C164E8A7A651}"/>
              </a:ext>
            </a:extLst>
          </p:cNvPr>
          <p:cNvCxnSpPr>
            <a:cxnSpLocks/>
          </p:cNvCxnSpPr>
          <p:nvPr/>
        </p:nvCxnSpPr>
        <p:spPr>
          <a:xfrm>
            <a:off x="6057115" y="3811577"/>
            <a:ext cx="450711" cy="0"/>
          </a:xfrm>
          <a:prstGeom prst="line">
            <a:avLst/>
          </a:prstGeom>
          <a:ln w="22225">
            <a:solidFill>
              <a:srgbClr val="5CD3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6181" cy="1466483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47563"/>
            <a:ext cx="8826426" cy="3684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57D3FF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Asset Guidelines &amp; Confidentiality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073136"/>
            <a:ext cx="8826426" cy="1985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9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Please Keep the Following Guidelines in Mind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752287" y="2647288"/>
            <a:ext cx="126651" cy="126651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8" name="Object 7"/>
          <p:cNvSpPr/>
          <p:nvPr/>
        </p:nvSpPr>
        <p:spPr>
          <a:xfrm>
            <a:off x="1199850" y="2591828"/>
            <a:ext cx="8518875" cy="54368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7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Logos and designs cannot be stretched or distorted </a:t>
            </a:r>
            <a:b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752287" y="3551937"/>
            <a:ext cx="126651" cy="126651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0" name="Object 9"/>
          <p:cNvSpPr/>
          <p:nvPr/>
        </p:nvSpPr>
        <p:spPr>
          <a:xfrm>
            <a:off x="1199850" y="3494745"/>
            <a:ext cx="7525636" cy="2718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7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Logo and design colors cannot be changed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752287" y="4494676"/>
            <a:ext cx="126651" cy="126651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2" name="Object 11"/>
          <p:cNvSpPr/>
          <p:nvPr/>
        </p:nvSpPr>
        <p:spPr>
          <a:xfrm>
            <a:off x="1199850" y="4376398"/>
            <a:ext cx="6832900" cy="61897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47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Logos and designs are to be used exclusively in connection with our partnership and to promote SmartCredit</a:t>
            </a:r>
            <a:r>
              <a:rPr lang="en-US" sz="1900" kern="0" spc="0" baseline="3000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endParaRPr lang="en-US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850" y="6552474"/>
            <a:ext cx="952262" cy="131493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1047488" y="6351587"/>
            <a:ext cx="10093975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©2022 ConsumerDirect, Inc.® Proprietary and Confidential. All Rights Reserved.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-190452" y="6351587"/>
            <a:ext cx="478911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</a:t>
            </a:r>
            <a:endParaRPr lang="en-US" dirty="0"/>
          </a:p>
        </p:txBody>
      </p:sp>
      <p:pic>
        <p:nvPicPr>
          <p:cNvPr id="17" name="Picture 16" descr="A close-up of a person's hand&#10;&#10;Description automatically generated with low confidence">
            <a:extLst>
              <a:ext uri="{FF2B5EF4-FFF2-40B4-BE49-F238E27FC236}">
                <a16:creationId xmlns:a16="http://schemas.microsoft.com/office/drawing/2014/main" id="{1B05C716-03ED-B653-762A-8F9F0AB3A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7854" y="0"/>
            <a:ext cx="303209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14271" cy="6856286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850" y="6552474"/>
            <a:ext cx="952262" cy="13149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-190452" y="6351587"/>
            <a:ext cx="478911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11" name="Picture 10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186F6902-2FA2-9B41-9903-4AB12E63C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641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8152403" y="-1488"/>
            <a:ext cx="4036487" cy="1733098"/>
          </a:xfrm>
          <a:prstGeom prst="rect">
            <a:avLst/>
          </a:prstGeom>
          <a:solidFill>
            <a:srgbClr val="2863C5"/>
          </a:solidFill>
        </p:spPr>
      </p:sp>
      <p:sp>
        <p:nvSpPr>
          <p:cNvPr id="3" name="Object 2"/>
          <p:cNvSpPr/>
          <p:nvPr/>
        </p:nvSpPr>
        <p:spPr>
          <a:xfrm>
            <a:off x="8152403" y="1731480"/>
            <a:ext cx="4036487" cy="1695045"/>
          </a:xfrm>
          <a:prstGeom prst="rect">
            <a:avLst/>
          </a:prstGeom>
          <a:solidFill>
            <a:srgbClr val="57D3FF"/>
          </a:solidFill>
        </p:spPr>
      </p:sp>
      <p:sp>
        <p:nvSpPr>
          <p:cNvPr id="4" name="Object 3"/>
          <p:cNvSpPr/>
          <p:nvPr/>
        </p:nvSpPr>
        <p:spPr>
          <a:xfrm>
            <a:off x="8152403" y="3426506"/>
            <a:ext cx="4036487" cy="3439303"/>
          </a:xfrm>
          <a:prstGeom prst="rect">
            <a:avLst/>
          </a:prstGeom>
          <a:solidFill>
            <a:srgbClr val="FFBE52"/>
          </a:solidFill>
        </p:spPr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851" y="6561614"/>
            <a:ext cx="952262" cy="132259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1047488" y="6361110"/>
            <a:ext cx="10093975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©2022 ConsumerDirect, Inc.® Proprietary and Confidential. All Rights Reserved.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-190452" y="6361110"/>
            <a:ext cx="478911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4"/>
          <a:srcRect l="-5556" t="-5556" r="-5556" b="-5556"/>
          <a:stretch/>
        </p:blipFill>
        <p:spPr>
          <a:xfrm>
            <a:off x="9036644" y="4424093"/>
            <a:ext cx="2265280" cy="1434678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5"/>
          <a:srcRect l="-5556" t="-5556" r="-5556" b="-5555"/>
          <a:stretch/>
        </p:blipFill>
        <p:spPr>
          <a:xfrm>
            <a:off x="8264761" y="2326379"/>
            <a:ext cx="3809047" cy="505391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895126" y="5723094"/>
            <a:ext cx="113320" cy="113319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2" name="Object 11"/>
          <p:cNvSpPr/>
          <p:nvPr/>
        </p:nvSpPr>
        <p:spPr>
          <a:xfrm>
            <a:off x="895126" y="5113646"/>
            <a:ext cx="113320" cy="113319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3" name="Object 12"/>
          <p:cNvSpPr/>
          <p:nvPr/>
        </p:nvSpPr>
        <p:spPr>
          <a:xfrm>
            <a:off x="895126" y="4504199"/>
            <a:ext cx="113320" cy="113320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4" name="Object 13"/>
          <p:cNvSpPr/>
          <p:nvPr/>
        </p:nvSpPr>
        <p:spPr>
          <a:xfrm>
            <a:off x="895126" y="3904274"/>
            <a:ext cx="113320" cy="113319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5" name="Object 14"/>
          <p:cNvSpPr/>
          <p:nvPr/>
        </p:nvSpPr>
        <p:spPr>
          <a:xfrm>
            <a:off x="895126" y="3294826"/>
            <a:ext cx="113320" cy="113319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6" name="Object 15"/>
          <p:cNvSpPr/>
          <p:nvPr/>
        </p:nvSpPr>
        <p:spPr>
          <a:xfrm>
            <a:off x="4275656" y="3294826"/>
            <a:ext cx="113320" cy="113319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7" name="Object 16"/>
          <p:cNvSpPr/>
          <p:nvPr/>
        </p:nvSpPr>
        <p:spPr>
          <a:xfrm>
            <a:off x="4263515" y="3904273"/>
            <a:ext cx="113319" cy="113319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8" name="Object 17"/>
          <p:cNvSpPr/>
          <p:nvPr/>
        </p:nvSpPr>
        <p:spPr>
          <a:xfrm>
            <a:off x="4274156" y="4498859"/>
            <a:ext cx="113319" cy="113319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9" name="Object 18"/>
          <p:cNvSpPr/>
          <p:nvPr/>
        </p:nvSpPr>
        <p:spPr>
          <a:xfrm>
            <a:off x="4263071" y="5113646"/>
            <a:ext cx="113319" cy="113319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20" name="Object 19"/>
          <p:cNvSpPr/>
          <p:nvPr/>
        </p:nvSpPr>
        <p:spPr>
          <a:xfrm>
            <a:off x="4532767" y="5034637"/>
            <a:ext cx="2985817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Smart Credit Report</a:t>
            </a:r>
            <a:r>
              <a:rPr lang="en-US" sz="1800" kern="0" spc="0" baseline="3000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4532767" y="4446876"/>
            <a:ext cx="2985817" cy="26135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3-Bureau Credit Report &amp; Scores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4532767" y="3830548"/>
            <a:ext cx="3680462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$1MM Family Fraud Insurance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4532767" y="3225341"/>
            <a:ext cx="2985817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 Monitoring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bject 23"/>
          <p:cNvSpPr/>
          <p:nvPr/>
        </p:nvSpPr>
        <p:spPr>
          <a:xfrm>
            <a:off x="1152237" y="5663131"/>
            <a:ext cx="2985817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Money Manager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bject 24"/>
          <p:cNvSpPr/>
          <p:nvPr/>
        </p:nvSpPr>
        <p:spPr>
          <a:xfrm>
            <a:off x="1152237" y="5034638"/>
            <a:ext cx="2985817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 Buttons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Object 25"/>
          <p:cNvSpPr/>
          <p:nvPr/>
        </p:nvSpPr>
        <p:spPr>
          <a:xfrm>
            <a:off x="1152237" y="4444236"/>
            <a:ext cx="2985817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ts val="2100"/>
              </a:lnSpc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ScoreBuilder</a:t>
            </a:r>
            <a:r>
              <a:rPr lang="en-US" sz="1500" kern="0" spc="0" baseline="3000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endParaRPr lang="en-US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Object 26"/>
          <p:cNvSpPr/>
          <p:nvPr/>
        </p:nvSpPr>
        <p:spPr>
          <a:xfrm>
            <a:off x="1152237" y="3834788"/>
            <a:ext cx="2985817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ScoreTracker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Object 27"/>
          <p:cNvSpPr/>
          <p:nvPr/>
        </p:nvSpPr>
        <p:spPr>
          <a:xfrm>
            <a:off x="1152237" y="3225341"/>
            <a:ext cx="2985817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ScoreBoost</a:t>
            </a:r>
            <a:r>
              <a:rPr lang="en-US" sz="1500" kern="0" spc="0" baseline="3000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™</a:t>
            </a:r>
            <a:endParaRPr lang="en-US" baseline="30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Object 28"/>
          <p:cNvSpPr/>
          <p:nvPr/>
        </p:nvSpPr>
        <p:spPr>
          <a:xfrm>
            <a:off x="837990" y="2152112"/>
            <a:ext cx="7108754" cy="6665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66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useful features help you take ownership of your </a:t>
            </a:r>
          </a:p>
          <a:p>
            <a:pPr algn="l">
              <a:lnSpc>
                <a:spcPts val="266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credit, money, privacy, and identity.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" name="Object 29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76181" cy="1466483"/>
          </a:xfrm>
          <a:prstGeom prst="rect">
            <a:avLst/>
          </a:prstGeom>
        </p:spPr>
      </p:pic>
      <p:sp>
        <p:nvSpPr>
          <p:cNvPr id="31" name="Object 30"/>
          <p:cNvSpPr/>
          <p:nvPr/>
        </p:nvSpPr>
        <p:spPr>
          <a:xfrm>
            <a:off x="476131" y="447563"/>
            <a:ext cx="6887829" cy="3684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SmartCredit</a:t>
            </a:r>
            <a:r>
              <a:rPr lang="en-US" sz="3800" b="1" baseline="30000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®</a:t>
            </a:r>
            <a:endParaRPr lang="en-US" baseline="30000" dirty="0"/>
          </a:p>
        </p:txBody>
      </p:sp>
      <p:sp>
        <p:nvSpPr>
          <p:cNvPr id="32" name="Object 31"/>
          <p:cNvSpPr/>
          <p:nvPr/>
        </p:nvSpPr>
        <p:spPr>
          <a:xfrm>
            <a:off x="476131" y="1073136"/>
            <a:ext cx="6887829" cy="1985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9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Build, Protect, and Maintain Your Future Credit Score</a:t>
            </a:r>
            <a:endParaRPr lang="en-US" dirty="0"/>
          </a:p>
        </p:txBody>
      </p:sp>
      <p:pic>
        <p:nvPicPr>
          <p:cNvPr id="36" name="Picture 35" descr="A black screen with white text&#10;&#10;Description automatically generated with low confidence">
            <a:extLst>
              <a:ext uri="{FF2B5EF4-FFF2-40B4-BE49-F238E27FC236}">
                <a16:creationId xmlns:a16="http://schemas.microsoft.com/office/drawing/2014/main" id="{DD4AA21E-F3D7-4FF5-60B5-BE91B1BE4F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1393" y="487181"/>
            <a:ext cx="3654720" cy="7557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95077" y="1"/>
            <a:ext cx="3999846" cy="6858000"/>
          </a:xfrm>
          <a:prstGeom prst="rect">
            <a:avLst/>
          </a:prstGeom>
          <a:solidFill>
            <a:srgbClr val="57D3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4274" y="0"/>
            <a:ext cx="76181" cy="1466483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380405" y="447563"/>
            <a:ext cx="7665878" cy="3684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ScoreBoost</a:t>
            </a:r>
            <a:r>
              <a:rPr lang="en-US" sz="3800" b="1" baseline="30000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™</a:t>
            </a:r>
            <a:endParaRPr lang="en-US" baseline="30000" dirty="0"/>
          </a:p>
        </p:txBody>
      </p:sp>
      <p:sp>
        <p:nvSpPr>
          <p:cNvPr id="5" name="Object 4"/>
          <p:cNvSpPr/>
          <p:nvPr/>
        </p:nvSpPr>
        <p:spPr>
          <a:xfrm>
            <a:off x="4380405" y="1073136"/>
            <a:ext cx="7665878" cy="1985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9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Reach Your Target Score to Get Better Loans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837490" y="3104374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7" name="Object 6"/>
          <p:cNvSpPr/>
          <p:nvPr/>
        </p:nvSpPr>
        <p:spPr>
          <a:xfrm>
            <a:off x="5113646" y="3035388"/>
            <a:ext cx="5579451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 how payments can increase your score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4837490" y="3723343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9" name="Object 8"/>
          <p:cNvSpPr/>
          <p:nvPr/>
        </p:nvSpPr>
        <p:spPr>
          <a:xfrm>
            <a:off x="5113646" y="3642923"/>
            <a:ext cx="5346474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 when to apply for credit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837490" y="4342312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1" name="Object 10"/>
          <p:cNvSpPr/>
          <p:nvPr/>
        </p:nvSpPr>
        <p:spPr>
          <a:xfrm>
            <a:off x="4827968" y="4962136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2" name="Object 11"/>
          <p:cNvSpPr/>
          <p:nvPr/>
        </p:nvSpPr>
        <p:spPr>
          <a:xfrm>
            <a:off x="5113646" y="4262649"/>
            <a:ext cx="5346474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 the right time to repay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5113646" y="4884116"/>
            <a:ext cx="5346474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Balance spending between accounts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851" y="6552091"/>
            <a:ext cx="952262" cy="132259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1047488" y="6351587"/>
            <a:ext cx="10093975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©2022 ConsumerDirect, Inc.® Proprietary and Confidential. All Rights Reserved.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-190452" y="6351587"/>
            <a:ext cx="478911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6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-99541" y="3171032"/>
            <a:ext cx="2221713" cy="2523767"/>
          </a:xfrm>
          <a:prstGeom prst="rect">
            <a:avLst/>
          </a:prstGeom>
          <a:solidFill>
            <a:srgbClr val="2863C5"/>
          </a:solidFill>
        </p:spPr>
      </p:sp>
      <p:sp>
        <p:nvSpPr>
          <p:cNvPr id="18" name="Object 17"/>
          <p:cNvSpPr/>
          <p:nvPr/>
        </p:nvSpPr>
        <p:spPr>
          <a:xfrm>
            <a:off x="940695" y="889496"/>
            <a:ext cx="2368706" cy="5112653"/>
          </a:xfrm>
          <a:prstGeom prst="rect">
            <a:avLst/>
          </a:prstGeom>
          <a:solidFill>
            <a:srgbClr val="57D3FF"/>
          </a:solidFill>
        </p:spPr>
      </p:sp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6"/>
          <a:srcRect l="39500" t="4111" r="6587" b="3077"/>
          <a:stretch/>
        </p:blipFill>
        <p:spPr>
          <a:xfrm>
            <a:off x="940695" y="889496"/>
            <a:ext cx="2368706" cy="5112653"/>
          </a:xfrm>
          <a:prstGeom prst="rect">
            <a:avLst/>
          </a:prstGeom>
        </p:spPr>
      </p:pic>
      <p:pic>
        <p:nvPicPr>
          <p:cNvPr id="20" name="Object 19" descr="https://storage.googleapis.com/firebase-beautifulslides-static-assets/images/frames/Apple iPhone X Silver.4547369394ad88caf081f0b3464347b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538" y="514255"/>
            <a:ext cx="2949157" cy="5863135"/>
          </a:xfrm>
          <a:prstGeom prst="rect">
            <a:avLst/>
          </a:prstGeom>
        </p:spPr>
      </p:pic>
      <p:sp>
        <p:nvSpPr>
          <p:cNvPr id="21" name="Object 20"/>
          <p:cNvSpPr/>
          <p:nvPr/>
        </p:nvSpPr>
        <p:spPr>
          <a:xfrm>
            <a:off x="4827968" y="2340779"/>
            <a:ext cx="5738062" cy="34653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800"/>
              </a:lnSpc>
              <a:buNone/>
            </a:pPr>
            <a:r>
              <a:rPr lang="en-US" sz="20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6932466" y="-47613"/>
            <a:ext cx="5260004" cy="6903899"/>
          </a:xfrm>
          <a:prstGeom prst="rect">
            <a:avLst/>
          </a:prstGeom>
          <a:solidFill>
            <a:srgbClr val="FFBE52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623"/>
            <a:ext cx="76181" cy="1466483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76131" y="431810"/>
            <a:ext cx="7665878" cy="3684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ScoreTracker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1057383"/>
            <a:ext cx="7665878" cy="1985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9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Easily Track &amp; Understand All Your Credit Scores</a:t>
            </a:r>
            <a:endParaRPr lang="en-US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438" y="6552091"/>
            <a:ext cx="952262" cy="132259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047075" y="6351587"/>
            <a:ext cx="10093975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©2022 ConsumerDirect, Inc.® Proprietary and Confidential. All Rights Reserved.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-190865" y="6351587"/>
            <a:ext cx="478911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7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9970628" y="1923569"/>
            <a:ext cx="2221716" cy="2189665"/>
          </a:xfrm>
          <a:prstGeom prst="rect">
            <a:avLst/>
          </a:prstGeom>
          <a:solidFill>
            <a:srgbClr val="2863C5"/>
          </a:solidFill>
        </p:spPr>
      </p:sp>
      <p:sp>
        <p:nvSpPr>
          <p:cNvPr id="10" name="Object 9"/>
          <p:cNvSpPr/>
          <p:nvPr/>
        </p:nvSpPr>
        <p:spPr>
          <a:xfrm>
            <a:off x="7380381" y="1893966"/>
            <a:ext cx="3678454" cy="2062715"/>
          </a:xfrm>
          <a:prstGeom prst="rect">
            <a:avLst/>
          </a:prstGeom>
          <a:solidFill>
            <a:srgbClr val="57D3FF"/>
          </a:solidFill>
        </p:spPr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6"/>
          <a:srcRect b="50124"/>
          <a:stretch/>
        </p:blipFill>
        <p:spPr>
          <a:xfrm>
            <a:off x="7380381" y="1893966"/>
            <a:ext cx="3678454" cy="2062715"/>
          </a:xfrm>
          <a:prstGeom prst="rect">
            <a:avLst/>
          </a:prstGeom>
        </p:spPr>
      </p:pic>
      <p:pic>
        <p:nvPicPr>
          <p:cNvPr id="12" name="Object 11" descr="https://storage.googleapis.com/firebase-beautifulslides-static-assets/images/frames/Apple iMac.928588e1b5030149e38a45ae9c509fa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8145" y="1721797"/>
            <a:ext cx="3999615" cy="3317562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93056" y="2504449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4" name="Object 13"/>
          <p:cNvSpPr/>
          <p:nvPr/>
        </p:nvSpPr>
        <p:spPr>
          <a:xfrm>
            <a:off x="1069212" y="2430202"/>
            <a:ext cx="7014718" cy="2718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7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Credit Score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1069212" y="2772421"/>
            <a:ext cx="7014718" cy="2175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713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Summarizes your overall credit status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793056" y="3380530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7" name="Object 16"/>
          <p:cNvSpPr/>
          <p:nvPr/>
        </p:nvSpPr>
        <p:spPr>
          <a:xfrm>
            <a:off x="1069212" y="3291999"/>
            <a:ext cx="7014718" cy="2718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7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 Score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1069212" y="3677070"/>
            <a:ext cx="7014718" cy="2175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713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Shows creditworthiness for vehicle loans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Object 18"/>
          <p:cNvSpPr/>
          <p:nvPr/>
        </p:nvSpPr>
        <p:spPr>
          <a:xfrm>
            <a:off x="793056" y="4304224"/>
            <a:ext cx="133317" cy="133318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20" name="Object 19"/>
          <p:cNvSpPr/>
          <p:nvPr/>
        </p:nvSpPr>
        <p:spPr>
          <a:xfrm>
            <a:off x="793056" y="5180305"/>
            <a:ext cx="133317" cy="133318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21" name="Object 20"/>
          <p:cNvSpPr/>
          <p:nvPr/>
        </p:nvSpPr>
        <p:spPr>
          <a:xfrm>
            <a:off x="1069212" y="4230126"/>
            <a:ext cx="7014718" cy="2718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7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Insurance Score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1069212" y="5106207"/>
            <a:ext cx="7014718" cy="2718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7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Hiring Risk Index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1069212" y="4602178"/>
            <a:ext cx="7014718" cy="2175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713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Displays creditworthiness for insurance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Object 23"/>
          <p:cNvSpPr/>
          <p:nvPr/>
        </p:nvSpPr>
        <p:spPr>
          <a:xfrm>
            <a:off x="1059689" y="5498568"/>
            <a:ext cx="7014718" cy="4350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713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Shows creditworthiness for employment based on</a:t>
            </a:r>
            <a:b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authorized background checks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95524" y="1"/>
            <a:ext cx="3999850" cy="6858000"/>
          </a:xfrm>
          <a:prstGeom prst="rect">
            <a:avLst/>
          </a:prstGeom>
          <a:solidFill>
            <a:srgbClr val="57D3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4274" y="0"/>
            <a:ext cx="76181" cy="1466483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380405" y="447563"/>
            <a:ext cx="7665878" cy="36846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ScoreBuilder</a:t>
            </a:r>
            <a:r>
              <a:rPr lang="en-US" sz="3800" b="1" baseline="30000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® </a:t>
            </a:r>
            <a:endParaRPr lang="en-US" baseline="30000" dirty="0"/>
          </a:p>
        </p:txBody>
      </p:sp>
      <p:sp>
        <p:nvSpPr>
          <p:cNvPr id="5" name="Object 4"/>
          <p:cNvSpPr/>
          <p:nvPr/>
        </p:nvSpPr>
        <p:spPr>
          <a:xfrm>
            <a:off x="4380405" y="1073136"/>
            <a:ext cx="7665878" cy="19851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9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120 Days to Better Credit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837490" y="2758658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7" name="Object 6"/>
          <p:cNvSpPr/>
          <p:nvPr/>
        </p:nvSpPr>
        <p:spPr>
          <a:xfrm>
            <a:off x="5113646" y="2689396"/>
            <a:ext cx="5579451" cy="2718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7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 what’s helping and hurting your score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4837489" y="3410957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9" name="Object 8"/>
          <p:cNvSpPr/>
          <p:nvPr/>
        </p:nvSpPr>
        <p:spPr>
          <a:xfrm>
            <a:off x="5113646" y="3341300"/>
            <a:ext cx="6890626" cy="2718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7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 a personalized plan to improve your credit health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837490" y="4063257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1" name="Object 10"/>
          <p:cNvSpPr/>
          <p:nvPr/>
        </p:nvSpPr>
        <p:spPr>
          <a:xfrm>
            <a:off x="4837488" y="4710794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2" name="Object 11"/>
          <p:cNvSpPr/>
          <p:nvPr/>
        </p:nvSpPr>
        <p:spPr>
          <a:xfrm>
            <a:off x="5113646" y="3985588"/>
            <a:ext cx="5346474" cy="2718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7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Take action to address negative accounts*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5062130" y="5553621"/>
            <a:ext cx="5346474" cy="19997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40"/>
              </a:lnSpc>
              <a:buNone/>
            </a:pPr>
            <a:r>
              <a:rPr lang="en-US" sz="11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This feature unlocks if you have negative credit data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5113646" y="4632700"/>
            <a:ext cx="5346474" cy="27184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7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Resolve credit reporting problems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851" y="6552091"/>
            <a:ext cx="952262" cy="132259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1047488" y="6351587"/>
            <a:ext cx="10093975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©2022 ConsumerDirect, Inc.® Proprietary and Confidential. All Rights Reserved.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-190452" y="6351587"/>
            <a:ext cx="478911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8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-95524" y="2332744"/>
            <a:ext cx="2221716" cy="3028466"/>
          </a:xfrm>
          <a:prstGeom prst="rect">
            <a:avLst/>
          </a:prstGeom>
          <a:solidFill>
            <a:srgbClr val="2863C5"/>
          </a:solidFill>
        </p:spPr>
      </p:sp>
      <p:sp>
        <p:nvSpPr>
          <p:cNvPr id="19" name="Object 18"/>
          <p:cNvSpPr/>
          <p:nvPr/>
        </p:nvSpPr>
        <p:spPr>
          <a:xfrm>
            <a:off x="582971" y="1732089"/>
            <a:ext cx="2724743" cy="3625293"/>
          </a:xfrm>
          <a:prstGeom prst="rect">
            <a:avLst/>
          </a:prstGeom>
          <a:solidFill>
            <a:srgbClr val="57D3FF"/>
          </a:solidFill>
        </p:spPr>
      </p:sp>
      <p:pic>
        <p:nvPicPr>
          <p:cNvPr id="24" name="Picture 23" descr="Graphical user interface&#10;&#10;Description automatically generated">
            <a:extLst>
              <a:ext uri="{FF2B5EF4-FFF2-40B4-BE49-F238E27FC236}">
                <a16:creationId xmlns:a16="http://schemas.microsoft.com/office/drawing/2014/main" id="{10322B55-6DED-170E-BD35-22CA54517C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275"/>
          <a:stretch/>
        </p:blipFill>
        <p:spPr>
          <a:xfrm>
            <a:off x="679590" y="1749575"/>
            <a:ext cx="2770963" cy="4004021"/>
          </a:xfrm>
          <a:prstGeom prst="rect">
            <a:avLst/>
          </a:prstGeom>
        </p:spPr>
      </p:pic>
      <p:pic>
        <p:nvPicPr>
          <p:cNvPr id="21" name="Object 20" descr="https://storage.googleapis.com/firebase-beautifulslides-static-assets/images/frames/Apple iPad Air 2 Silver.847a9b6d6caac0053320c6b6fc113a1c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135" y="1271651"/>
            <a:ext cx="3288164" cy="461820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7637140" y="1"/>
            <a:ext cx="4565493" cy="6858000"/>
          </a:xfrm>
          <a:prstGeom prst="rect">
            <a:avLst/>
          </a:prstGeom>
          <a:solidFill>
            <a:srgbClr val="2863C5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623"/>
            <a:ext cx="76181" cy="1837865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476131" y="431810"/>
            <a:ext cx="7665878" cy="91229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800" b="1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Take Action on</a:t>
            </a:r>
            <a:br>
              <a:rPr lang="en-US" sz="3800" b="1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</a:br>
            <a:r>
              <a:rPr lang="en-US" sz="3800" b="1" dirty="0">
                <a:solidFill>
                  <a:srgbClr val="2863C5"/>
                </a:solidFill>
                <a:latin typeface="Open Sans Extrabold" pitchFamily="34" charset="0"/>
                <a:ea typeface="Open Sans Extrabold" pitchFamily="34" charset="-122"/>
                <a:cs typeface="Open Sans Extrabold" pitchFamily="34" charset="-120"/>
              </a:rPr>
              <a:t>Negative Accounts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438" y="6552474"/>
            <a:ext cx="952262" cy="131493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1047075" y="6351587"/>
            <a:ext cx="10093975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©2022 ConsumerDirect, Inc.® Proprietary and Confidential. All Rights Reserved.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-190865" y="6351587"/>
            <a:ext cx="478911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4A4A4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9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695151" y="3421298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9" name="Object 8"/>
          <p:cNvSpPr/>
          <p:nvPr/>
        </p:nvSpPr>
        <p:spPr>
          <a:xfrm>
            <a:off x="971307" y="3354640"/>
            <a:ext cx="5579451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Request goodwill corrections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695151" y="4053534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1" name="Object 10"/>
          <p:cNvSpPr/>
          <p:nvPr/>
        </p:nvSpPr>
        <p:spPr>
          <a:xfrm>
            <a:off x="971307" y="3986875"/>
            <a:ext cx="5346474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Address credit report errors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695151" y="4682301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3" name="Object 12"/>
          <p:cNvSpPr/>
          <p:nvPr/>
        </p:nvSpPr>
        <p:spPr>
          <a:xfrm>
            <a:off x="695151" y="5310855"/>
            <a:ext cx="133317" cy="133317"/>
          </a:xfrm>
          <a:prstGeom prst="ellipse">
            <a:avLst/>
          </a:prstGeom>
          <a:solidFill>
            <a:srgbClr val="FFBE52"/>
          </a:solidFill>
        </p:spPr>
      </p:sp>
      <p:sp>
        <p:nvSpPr>
          <p:cNvPr id="14" name="Object 13"/>
          <p:cNvSpPr/>
          <p:nvPr/>
        </p:nvSpPr>
        <p:spPr>
          <a:xfrm>
            <a:off x="971307" y="4600839"/>
            <a:ext cx="5346474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 fraud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971307" y="5244196"/>
            <a:ext cx="5346474" cy="26663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100"/>
              </a:lnSpc>
              <a:buNone/>
            </a:pPr>
            <a:r>
              <a:rPr lang="en-US" sz="1500" kern="0" spc="0" dirty="0">
                <a:solidFill>
                  <a:srgbClr val="4A4A4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Offer to settle a debt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695151" y="2294951"/>
            <a:ext cx="7421929" cy="66658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66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Action buttons give you the ability to quickly </a:t>
            </a:r>
          </a:p>
          <a:p>
            <a:pPr algn="l">
              <a:lnSpc>
                <a:spcPts val="2660"/>
              </a:lnSpc>
              <a:buNone/>
            </a:pPr>
            <a:r>
              <a:rPr lang="en-US" sz="1900" kern="0" spc="0" dirty="0">
                <a:solidFill>
                  <a:srgbClr val="2863C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communicate with the institutions on your credit report.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10084453" y="3075806"/>
            <a:ext cx="2118180" cy="2523767"/>
          </a:xfrm>
          <a:prstGeom prst="rect">
            <a:avLst/>
          </a:prstGeom>
          <a:solidFill>
            <a:srgbClr val="FFBE52"/>
          </a:solidFill>
        </p:spPr>
      </p:sp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89D5C2-9B17-3EA4-2EB5-034BED958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2252" y="598968"/>
            <a:ext cx="2778231" cy="564465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832</Words>
  <Application>Microsoft Macintosh PowerPoint</Application>
  <PresentationFormat>Widescreen</PresentationFormat>
  <Paragraphs>168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Open Sans</vt:lpstr>
      <vt:lpstr>Arial</vt:lpstr>
      <vt:lpstr>Open Sans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Hanah Khaled</cp:lastModifiedBy>
  <cp:revision>17</cp:revision>
  <dcterms:created xsi:type="dcterms:W3CDTF">2022-08-01T17:29:04Z</dcterms:created>
  <dcterms:modified xsi:type="dcterms:W3CDTF">2022-09-27T21:45:41Z</dcterms:modified>
</cp:coreProperties>
</file>